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d0d40b7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d0d40b7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d0d40b7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d0d40b7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d0d40b78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d0d40b78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a75ed4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a75ed4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6a75ed4b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6a75ed4b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a75ed4b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a75ed4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a75ed4b6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6a75ed4b6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a75ed4b6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a75ed4b6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6a75ed4b6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6a75ed4b6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6a75ed4b6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6a75ed4b6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d40b7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d40b7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6a75ed4b6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6a75ed4b6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a75ed4b6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6a75ed4b6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6a75ed4b6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6a75ed4b6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a75ed4b6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6a75ed4b6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a75ed4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a75ed4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0d40b78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0d40b78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6a75ed4b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6a75ed4b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a75ed4b6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a75ed4b6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6a75ed4b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6a75ed4b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6a75ed4b6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6a75ed4b6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0d40b78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0d40b7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d0d40b78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d0d40b78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d0d40b78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d0d40b7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d0d40b78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d0d40b78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d0d40b78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d0d40b78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d0d40b78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d0d40b78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0d40b7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d0d40b7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Diffraction and Refraction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(insert good subtitle here)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TIR: Total Internal Reflection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everything is a reflection?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work?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uses?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00" y="2772651"/>
            <a:ext cx="7758923" cy="20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Refraction?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some substances that refract waves?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an incident angle is 60 degrees, how many degrees is it away from the normal?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a wave hits water, does it refract or reflect?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total internal reflection useful for?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Diffraction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Diffraction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 “bend” around objects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Why can we hear sound around a doorway?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50" y="2660250"/>
            <a:ext cx="2251699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50" y="2586050"/>
            <a:ext cx="2817439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Non-slit diffraction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 can easily bend around objects.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Why can we hear sound around a post?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25" y="2589900"/>
            <a:ext cx="4743350" cy="20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vs small slits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smaller the slit, the more obvious the diffraction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Diffraction occurs because there’s a barrier; the closer the two sides of the barrier are to each other, the closer the diffraction effects of the top and bottom are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50" y="3140450"/>
            <a:ext cx="2680050" cy="1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100" y="3053775"/>
            <a:ext cx="3305100" cy="15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Interference?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359787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 we saw this image with two point sources. .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can we create point sources?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50" y="2229525"/>
            <a:ext cx="2731330" cy="23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Diffraction interference!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can see “dark” and “light” spots on the wall if we send a light wave into 2 slits. Why?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950" y="2512100"/>
            <a:ext cx="2752750" cy="20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slit diffraction???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38" y="1368901"/>
            <a:ext cx="6126525" cy="30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diffraction examples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single slit, so why do we see dark/light spots?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214325"/>
            <a:ext cx="3111375" cy="23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725" y="2580876"/>
            <a:ext cx="2853125" cy="16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Wavelength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246046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wavelengths diffract more!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More likely to bend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475" y="2634175"/>
            <a:ext cx="2282524" cy="19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200" y="2296000"/>
            <a:ext cx="33337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lines?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Separate colors so we can see which colors exist!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775" y="3024275"/>
            <a:ext cx="2350126" cy="16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500" y="2452780"/>
            <a:ext cx="3837924" cy="2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diffraction?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do we see this?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role does the length of the slit play?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role does wavelength play?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does this help us see interference?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Pog principle!?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Huygen’s principle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shape is the wave when we throw a pebble in water?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waves act as point sources; explains refraction/diffraction!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750" y="2565800"/>
            <a:ext cx="2661250" cy="21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51" y="2571754"/>
            <a:ext cx="5550599" cy="19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Scattering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2414016" y="1600200"/>
            <a:ext cx="58146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Particles absorb and reemit waves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173" y="2459150"/>
            <a:ext cx="6321600" cy="185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colors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2400300" y="1602675"/>
            <a:ext cx="6205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You’re more likely to be hit by a wave with a shorter wavelength. Why?</a:t>
            </a:r>
            <a:endParaRPr sz="1800"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75" y="2571748"/>
            <a:ext cx="5419749" cy="1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Day, dusk, and dawn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Orange-ish light comes only when we look in the direction of the sun; blue light is scattered everywhere. What does this mean?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250" y="2571750"/>
            <a:ext cx="2815025" cy="20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075" y="3280150"/>
            <a:ext cx="3589025" cy="13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role do atoms have in scattering light?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wavelengths are scattered more?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is the sky blue?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Why is a sunset and sunrise red-ish orange-ish?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Refraction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</a:t>
            </a:r>
            <a:r>
              <a:rPr lang="en" sz="2000"/>
              <a:t>Refraction, in physics, the change in direction of a wave passing from one medium to another”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Why?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Where is this seen?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Water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Lens- Glasses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Rainbows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Prisms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Binoculars</a:t>
            </a:r>
            <a:endParaRPr sz="160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5977" l="22624" r="16850" t="9825"/>
          <a:stretch/>
        </p:blipFill>
        <p:spPr>
          <a:xfrm rot="-5400000">
            <a:off x="79250" y="1593300"/>
            <a:ext cx="2485900" cy="2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325" y="3037775"/>
            <a:ext cx="2673150" cy="1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2410100" y="1595775"/>
            <a:ext cx="3760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Fish in a Pond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Light bends when it hits water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Eyes do not </a:t>
            </a:r>
            <a:r>
              <a:rPr lang="en" sz="2000"/>
              <a:t>Compensate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 is Lower Down and Farther than Image</a:t>
            </a:r>
            <a:endParaRPr sz="20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10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11927" l="6309" r="6300" t="8289"/>
          <a:stretch/>
        </p:blipFill>
        <p:spPr>
          <a:xfrm>
            <a:off x="6170300" y="737050"/>
            <a:ext cx="2784996" cy="19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Lawn Mower on grass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Lawn Mower is going straight and right wheel hits Grass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wheel on grass moves slower than left wheel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Lawn Mower turns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the second wheel hits the grass the mower goes straight</a:t>
            </a:r>
            <a:endParaRPr sz="2000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69786" t="0"/>
          <a:stretch/>
        </p:blipFill>
        <p:spPr>
          <a:xfrm>
            <a:off x="226025" y="722737"/>
            <a:ext cx="1695600" cy="36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Terms, Part 1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Medium: What the light is traveling through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Refractive Index: Ratio of speed of light in different mediums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Interface: The “border” between the mediums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Normal: Line </a:t>
            </a:r>
            <a:r>
              <a:rPr lang="en" sz="2000"/>
              <a:t>Perpendicular</a:t>
            </a:r>
            <a:r>
              <a:rPr lang="en" sz="2000"/>
              <a:t> to the interface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Incident Ray: Ray going into the interface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Refracted Ray: Ray leaving the interface</a:t>
            </a:r>
            <a:endParaRPr sz="2000"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10690" r="0" t="0"/>
          <a:stretch/>
        </p:blipFill>
        <p:spPr>
          <a:xfrm>
            <a:off x="207100" y="1809375"/>
            <a:ext cx="2203000" cy="229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Part 2 </a:t>
            </a:r>
            <a:r>
              <a:rPr lang="en"/>
              <a:t>(and a bit of math)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410099" y="1595775"/>
            <a:ext cx="6657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Incident Angle: The Angle Between the Incident ray to the </a:t>
            </a:r>
            <a:r>
              <a:rPr b="1" lang="en"/>
              <a:t>Normal, not the Interface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Refracted Ray: </a:t>
            </a:r>
            <a:r>
              <a:rPr lang="en"/>
              <a:t>The Angle Between the Refracted ray to the </a:t>
            </a:r>
            <a:r>
              <a:rPr b="1" lang="en"/>
              <a:t>Normal, not the Interface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Snell’s Law, the Math: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General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to low Refractive index: Bends light away from normal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to High refractive index: Bends light towards normal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050" y="2669050"/>
            <a:ext cx="2308700" cy="12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10690" r="0" t="0"/>
          <a:stretch/>
        </p:blipFill>
        <p:spPr>
          <a:xfrm>
            <a:off x="207100" y="1809375"/>
            <a:ext cx="2203000" cy="229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Refraction and Rainbows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Refraction Makes Rainbows!!!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Color have Different refractive indexes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light = All the colors combined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</a:t>
            </a:r>
            <a:r>
              <a:rPr lang="en"/>
              <a:t>separate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Rainbow!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14766" l="20334" r="20293" t="12527"/>
          <a:stretch/>
        </p:blipFill>
        <p:spPr>
          <a:xfrm>
            <a:off x="284577" y="1723126"/>
            <a:ext cx="2062800" cy="169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21917" l="0" r="0" t="0"/>
          <a:stretch/>
        </p:blipFill>
        <p:spPr>
          <a:xfrm>
            <a:off x="5532400" y="2594975"/>
            <a:ext cx="2524350" cy="20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Refraction and Reflection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light hits a interface, it boths Reflects and Refracts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Water: Reflection and Refraction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</a:t>
            </a:r>
            <a:r>
              <a:rPr lang="en"/>
              <a:t>: Brewster’s Angle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35591" r="0" t="0"/>
          <a:stretch/>
        </p:blipFill>
        <p:spPr>
          <a:xfrm>
            <a:off x="6285100" y="2003025"/>
            <a:ext cx="2746001" cy="28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19326" r="1659" t="0"/>
          <a:stretch/>
        </p:blipFill>
        <p:spPr>
          <a:xfrm>
            <a:off x="426525" y="2948925"/>
            <a:ext cx="2553874" cy="18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